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5" d="100"/>
          <a:sy n="75" d="100"/>
        </p:scale>
        <p:origin x="189"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0031E4B-2084-3047-B055-9BA84975C028}" type="datetimeFigureOut">
              <a:rPr lang="es-ES" smtClean="0"/>
              <a:t>27/05/2024</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E2C8F55-908A-E943-97B5-76884E2FF1F3}" type="slidenum">
              <a:rPr lang="es-ES" smtClean="0"/>
              <a:t>‹Nº›</a:t>
            </a:fld>
            <a:endParaRPr lang="es-ES"/>
          </a:p>
        </p:txBody>
      </p:sp>
    </p:spTree>
    <p:extLst>
      <p:ext uri="{BB962C8B-B14F-4D97-AF65-F5344CB8AC3E}">
        <p14:creationId xmlns:p14="http://schemas.microsoft.com/office/powerpoint/2010/main" val="304507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864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38161" y="648109"/>
            <a:ext cx="8210810" cy="3458051"/>
          </a:xfrm>
          <a:prstGeom prst="rect">
            <a:avLst/>
          </a:prstGeom>
          <a:noFill/>
          <a:ln/>
        </p:spPr>
        <p:txBody>
          <a:bodyPr wrap="square" rtlCol="0" anchor="t"/>
          <a:lstStyle/>
          <a:p>
            <a:pPr marL="0" indent="0">
              <a:lnSpc>
                <a:spcPts val="6808"/>
              </a:lnSpc>
              <a:buNone/>
            </a:pPr>
            <a:r>
              <a:rPr lang="en-US" sz="5446" dirty="0">
                <a:solidFill>
                  <a:srgbClr val="5C4E3D"/>
                </a:solidFill>
                <a:latin typeface="Libre Baskerville" pitchFamily="34" charset="0"/>
                <a:ea typeface="Libre Baskerville" pitchFamily="34" charset="-122"/>
                <a:cs typeface="Libre Baskerville" pitchFamily="34" charset="-120"/>
              </a:rPr>
              <a:t>Desarrollo de </a:t>
            </a:r>
            <a:r>
              <a:rPr lang="es-ES" sz="5446" dirty="0">
                <a:solidFill>
                  <a:srgbClr val="5C4E3D"/>
                </a:solidFill>
                <a:latin typeface="Libre Baskerville" pitchFamily="34" charset="0"/>
                <a:ea typeface="Libre Baskerville" pitchFamily="34" charset="-122"/>
                <a:cs typeface="Libre Baskerville" pitchFamily="34" charset="-120"/>
              </a:rPr>
              <a:t>un</a:t>
            </a:r>
            <a:r>
              <a:rPr lang="en-US" sz="5446" dirty="0">
                <a:solidFill>
                  <a:srgbClr val="5C4E3D"/>
                </a:solidFill>
                <a:latin typeface="Libre Baskerville" pitchFamily="34" charset="0"/>
                <a:ea typeface="Libre Baskerville" pitchFamily="34" charset="-122"/>
                <a:cs typeface="Libre Baskerville" pitchFamily="34" charset="-120"/>
              </a:rPr>
              <a:t> Sistema RAG para Consultorio de Datos de Salud y Médicos</a:t>
            </a:r>
            <a:endParaRPr lang="en-US" sz="5446" dirty="0"/>
          </a:p>
        </p:txBody>
      </p:sp>
      <p:sp>
        <p:nvSpPr>
          <p:cNvPr id="6" name="Text 2"/>
          <p:cNvSpPr/>
          <p:nvPr/>
        </p:nvSpPr>
        <p:spPr>
          <a:xfrm>
            <a:off x="6238161" y="4743688"/>
            <a:ext cx="7640479" cy="1924526"/>
          </a:xfrm>
          <a:prstGeom prst="rect">
            <a:avLst/>
          </a:prstGeom>
          <a:noFill/>
          <a:ln/>
        </p:spPr>
        <p:txBody>
          <a:bodyPr wrap="square" rtlCol="0" anchor="t"/>
          <a:lstStyle/>
          <a:p>
            <a:pPr marL="0" indent="0">
              <a:lnSpc>
                <a:spcPts val="2526"/>
              </a:lnSpc>
              <a:buNone/>
            </a:pPr>
            <a:r>
              <a:rPr lang="en-US" sz="1579" dirty="0">
                <a:solidFill>
                  <a:srgbClr val="454240"/>
                </a:solidFill>
                <a:latin typeface="DM Sans" pitchFamily="34" charset="0"/>
                <a:ea typeface="DM Sans" pitchFamily="34" charset="-122"/>
                <a:cs typeface="DM Sans" pitchFamily="34" charset="-120"/>
              </a:rPr>
              <a:t>En este proyecto de Máster Universitario en Bioinformática de la Universidad Internacional de La Rioja, se busca desarrollar un algoritmo predictivo para la personalización de estilos de vida basado en datos genómicos y biométricos. El objetivo es generar recomendaciones personalizadas de estilo de vida considerando la predisposición genética, la respuesta al ejercicio y la dieta de cada individuo.</a:t>
            </a:r>
            <a:endParaRPr lang="en-US" sz="1579" dirty="0"/>
          </a:p>
        </p:txBody>
      </p:sp>
      <p:sp>
        <p:nvSpPr>
          <p:cNvPr id="7" name="Shape 3"/>
          <p:cNvSpPr/>
          <p:nvPr/>
        </p:nvSpPr>
        <p:spPr>
          <a:xfrm>
            <a:off x="6238161" y="6908721"/>
            <a:ext cx="320754" cy="320754"/>
          </a:xfrm>
          <a:prstGeom prst="roundRect">
            <a:avLst>
              <a:gd name="adj" fmla="val 28504978"/>
            </a:avLst>
          </a:prstGeom>
          <a:noFill/>
          <a:ln w="7620">
            <a:solidFill>
              <a:srgbClr val="FFFFFF"/>
            </a:solidFill>
            <a:prstDash val="solid"/>
          </a:ln>
        </p:spPr>
        <p:txBody>
          <a:bodyPr/>
          <a:lstStyle/>
          <a:p>
            <a:endParaRPr lang="es-ES"/>
          </a:p>
        </p:txBody>
      </p:sp>
      <p:pic>
        <p:nvPicPr>
          <p:cNvPr id="8" name="Image 2" descr="preencoded.png"/>
          <p:cNvPicPr>
            <a:picLocks noChangeAspect="1"/>
          </p:cNvPicPr>
          <p:nvPr/>
        </p:nvPicPr>
        <p:blipFill>
          <a:blip r:embed="rId5"/>
          <a:stretch>
            <a:fillRect/>
          </a:stretch>
        </p:blipFill>
        <p:spPr>
          <a:xfrm>
            <a:off x="6245781" y="6916341"/>
            <a:ext cx="305514" cy="305514"/>
          </a:xfrm>
          <a:prstGeom prst="rect">
            <a:avLst/>
          </a:prstGeom>
        </p:spPr>
      </p:pic>
      <p:sp>
        <p:nvSpPr>
          <p:cNvPr id="9" name="Text 4"/>
          <p:cNvSpPr/>
          <p:nvPr/>
        </p:nvSpPr>
        <p:spPr>
          <a:xfrm>
            <a:off x="6659047" y="6893719"/>
            <a:ext cx="6621524" cy="350877"/>
          </a:xfrm>
          <a:prstGeom prst="rect">
            <a:avLst/>
          </a:prstGeom>
          <a:noFill/>
          <a:ln/>
        </p:spPr>
        <p:txBody>
          <a:bodyPr wrap="none" rtlCol="0" anchor="t"/>
          <a:lstStyle/>
          <a:p>
            <a:pPr marL="0" indent="0" algn="l">
              <a:lnSpc>
                <a:spcPts val="2763"/>
              </a:lnSpc>
              <a:buNone/>
            </a:pPr>
            <a:r>
              <a:rPr lang="en-US" sz="1973" b="1" dirty="0">
                <a:solidFill>
                  <a:srgbClr val="454240"/>
                </a:solidFill>
                <a:latin typeface="DM Sans" pitchFamily="34" charset="0"/>
                <a:ea typeface="DM Sans" pitchFamily="34" charset="-122"/>
                <a:cs typeface="DM Sans" pitchFamily="34" charset="-120"/>
              </a:rPr>
              <a:t>by David Fernández Martín /Maximiliano Hernandez S.</a:t>
            </a:r>
            <a:endParaRPr lang="en-US" sz="197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0"/>
            <a:ext cx="14630400" cy="8229600"/>
          </a:xfrm>
          <a:prstGeom prst="rect">
            <a:avLst/>
          </a:prstGeom>
          <a:solidFill>
            <a:srgbClr val="FFFDFA"/>
          </a:solidFill>
          <a:ln/>
        </p:spPr>
        <p:txBody>
          <a:bodyPr/>
          <a:lstStyle/>
          <a:p>
            <a:endParaRPr lang="es-ES"/>
          </a:p>
        </p:txBody>
      </p:sp>
      <p:sp>
        <p:nvSpPr>
          <p:cNvPr id="4" name="Text 1"/>
          <p:cNvSpPr/>
          <p:nvPr/>
        </p:nvSpPr>
        <p:spPr>
          <a:xfrm>
            <a:off x="2037993" y="1701879"/>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Interfaz de Usuario con Streamlit (app.py)</a:t>
            </a:r>
            <a:endParaRPr lang="en-US" sz="4374" dirty="0"/>
          </a:p>
        </p:txBody>
      </p:sp>
      <p:sp>
        <p:nvSpPr>
          <p:cNvPr id="5" name="Shape 2"/>
          <p:cNvSpPr/>
          <p:nvPr/>
        </p:nvSpPr>
        <p:spPr>
          <a:xfrm>
            <a:off x="2037993" y="3534966"/>
            <a:ext cx="10554414" cy="2992755"/>
          </a:xfrm>
          <a:prstGeom prst="roundRect">
            <a:avLst>
              <a:gd name="adj" fmla="val 3341"/>
            </a:avLst>
          </a:prstGeom>
          <a:noFill/>
          <a:ln w="7620">
            <a:solidFill>
              <a:srgbClr val="000000">
                <a:alpha val="8000"/>
              </a:srgbClr>
            </a:solidFill>
            <a:prstDash val="solid"/>
          </a:ln>
        </p:spPr>
        <p:txBody>
          <a:bodyPr/>
          <a:lstStyle/>
          <a:p>
            <a:endParaRPr lang="es-ES"/>
          </a:p>
        </p:txBody>
      </p:sp>
      <p:sp>
        <p:nvSpPr>
          <p:cNvPr id="6" name="Shape 3"/>
          <p:cNvSpPr/>
          <p:nvPr/>
        </p:nvSpPr>
        <p:spPr>
          <a:xfrm>
            <a:off x="2045613" y="3542586"/>
            <a:ext cx="10539174" cy="992505"/>
          </a:xfrm>
          <a:prstGeom prst="rect">
            <a:avLst/>
          </a:prstGeom>
          <a:solidFill>
            <a:srgbClr val="FFFFFF">
              <a:alpha val="4000"/>
            </a:srgbClr>
          </a:solidFill>
          <a:ln/>
        </p:spPr>
        <p:txBody>
          <a:bodyPr/>
          <a:lstStyle/>
          <a:p>
            <a:endParaRPr lang="es-ES"/>
          </a:p>
        </p:txBody>
      </p:sp>
      <p:sp>
        <p:nvSpPr>
          <p:cNvPr id="7" name="Text 4"/>
          <p:cNvSpPr/>
          <p:nvPr/>
        </p:nvSpPr>
        <p:spPr>
          <a:xfrm>
            <a:off x="2267783" y="3683437"/>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 la interfaz</a:t>
            </a:r>
            <a:endParaRPr lang="en-US" sz="1750" dirty="0"/>
          </a:p>
        </p:txBody>
      </p:sp>
      <p:sp>
        <p:nvSpPr>
          <p:cNvPr id="8" name="Text 5"/>
          <p:cNvSpPr/>
          <p:nvPr/>
        </p:nvSpPr>
        <p:spPr>
          <a:xfrm>
            <a:off x="7541181" y="3683437"/>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configura la interfaz de usuario utilizando Streamlit.</a:t>
            </a:r>
            <a:endParaRPr lang="en-US" sz="1750" dirty="0"/>
          </a:p>
        </p:txBody>
      </p:sp>
      <p:sp>
        <p:nvSpPr>
          <p:cNvPr id="9" name="Shape 6"/>
          <p:cNvSpPr/>
          <p:nvPr/>
        </p:nvSpPr>
        <p:spPr>
          <a:xfrm>
            <a:off x="2045613" y="4535091"/>
            <a:ext cx="10539174" cy="992505"/>
          </a:xfrm>
          <a:prstGeom prst="rect">
            <a:avLst/>
          </a:prstGeom>
          <a:solidFill>
            <a:srgbClr val="000000">
              <a:alpha val="4000"/>
            </a:srgbClr>
          </a:solidFill>
          <a:ln/>
        </p:spPr>
        <p:txBody>
          <a:bodyPr/>
          <a:lstStyle/>
          <a:p>
            <a:endParaRPr lang="es-ES"/>
          </a:p>
        </p:txBody>
      </p:sp>
      <p:sp>
        <p:nvSpPr>
          <p:cNvPr id="10" name="Text 7"/>
          <p:cNvSpPr/>
          <p:nvPr/>
        </p:nvSpPr>
        <p:spPr>
          <a:xfrm>
            <a:off x="2267783" y="4675942"/>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Entrada de texto</a:t>
            </a:r>
            <a:endParaRPr lang="en-US" sz="1750" dirty="0"/>
          </a:p>
        </p:txBody>
      </p:sp>
      <p:sp>
        <p:nvSpPr>
          <p:cNvPr id="11" name="Text 8"/>
          <p:cNvSpPr/>
          <p:nvPr/>
        </p:nvSpPr>
        <p:spPr>
          <a:xfrm>
            <a:off x="7541181" y="4675942"/>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agrega un campo de entrada de texto para que el usuario ingrese preguntas.</a:t>
            </a:r>
            <a:endParaRPr lang="en-US" sz="1750" dirty="0"/>
          </a:p>
        </p:txBody>
      </p:sp>
      <p:sp>
        <p:nvSpPr>
          <p:cNvPr id="12" name="Shape 9"/>
          <p:cNvSpPr/>
          <p:nvPr/>
        </p:nvSpPr>
        <p:spPr>
          <a:xfrm>
            <a:off x="2045613" y="5527596"/>
            <a:ext cx="10539174" cy="992505"/>
          </a:xfrm>
          <a:prstGeom prst="rect">
            <a:avLst/>
          </a:prstGeom>
          <a:solidFill>
            <a:srgbClr val="FFFFFF">
              <a:alpha val="4000"/>
            </a:srgbClr>
          </a:solidFill>
          <a:ln/>
        </p:spPr>
        <p:txBody>
          <a:bodyPr/>
          <a:lstStyle/>
          <a:p>
            <a:endParaRPr lang="es-ES"/>
          </a:p>
        </p:txBody>
      </p:sp>
      <p:sp>
        <p:nvSpPr>
          <p:cNvPr id="13" name="Text 10"/>
          <p:cNvSpPr/>
          <p:nvPr/>
        </p:nvSpPr>
        <p:spPr>
          <a:xfrm>
            <a:off x="2267783" y="5668447"/>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Botón de envío</a:t>
            </a:r>
            <a:endParaRPr lang="en-US" sz="1750" dirty="0"/>
          </a:p>
        </p:txBody>
      </p:sp>
      <p:sp>
        <p:nvSpPr>
          <p:cNvPr id="14" name="Text 11"/>
          <p:cNvSpPr/>
          <p:nvPr/>
        </p:nvSpPr>
        <p:spPr>
          <a:xfrm>
            <a:off x="7541181" y="5668447"/>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incluye un botón para que el usuario pueda enviar las preguntas al backend.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631168"/>
            <a:ext cx="7211735"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Justificación del Proyecto</a:t>
            </a:r>
            <a:endParaRPr lang="en-US" sz="4374" dirty="0"/>
          </a:p>
        </p:txBody>
      </p:sp>
      <p:sp>
        <p:nvSpPr>
          <p:cNvPr id="6" name="Shape 2"/>
          <p:cNvSpPr/>
          <p:nvPr/>
        </p:nvSpPr>
        <p:spPr>
          <a:xfrm>
            <a:off x="2037993" y="4658797"/>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267783" y="4888587"/>
            <a:ext cx="277749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Motivación</a:t>
            </a:r>
            <a:endParaRPr lang="en-US" sz="2187" dirty="0"/>
          </a:p>
        </p:txBody>
      </p:sp>
      <p:sp>
        <p:nvSpPr>
          <p:cNvPr id="8" name="Text 4"/>
          <p:cNvSpPr/>
          <p:nvPr/>
        </p:nvSpPr>
        <p:spPr>
          <a:xfrm>
            <a:off x="2267783" y="5369004"/>
            <a:ext cx="470654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p>
        </p:txBody>
      </p:sp>
      <p:sp>
        <p:nvSpPr>
          <p:cNvPr id="9" name="Shape 5"/>
          <p:cNvSpPr/>
          <p:nvPr/>
        </p:nvSpPr>
        <p:spPr>
          <a:xfrm>
            <a:off x="7426285" y="4658797"/>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7656076" y="4888587"/>
            <a:ext cx="291846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Problema a Resolver</a:t>
            </a:r>
            <a:endParaRPr lang="en-US" sz="2187" dirty="0"/>
          </a:p>
        </p:txBody>
      </p:sp>
      <p:sp>
        <p:nvSpPr>
          <p:cNvPr id="11" name="Text 7"/>
          <p:cNvSpPr/>
          <p:nvPr/>
        </p:nvSpPr>
        <p:spPr>
          <a:xfrm>
            <a:off x="7656076" y="5369004"/>
            <a:ext cx="4706541"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La falta de recomendaciones personalizadas basadas en datos genómicos y biométricos es el problema que este proyecto busca resolver.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2572107"/>
            <a:ext cx="7011233"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Arquitectura del Sistema</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main.py</a:t>
            </a:r>
            <a:endParaRPr lang="en-US" sz="2187" dirty="0"/>
          </a:p>
        </p:txBody>
      </p:sp>
      <p:sp>
        <p:nvSpPr>
          <p:cNvPr id="6" name="Text 3"/>
          <p:cNvSpPr/>
          <p:nvPr/>
        </p:nvSpPr>
        <p:spPr>
          <a:xfrm>
            <a:off x="2037993"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del modelo y carga de documentos.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custom_agent.py</a:t>
            </a:r>
            <a:endParaRPr lang="en-US" sz="2187" dirty="0"/>
          </a:p>
        </p:txBody>
      </p:sp>
      <p:sp>
        <p:nvSpPr>
          <p:cNvPr id="8" name="Text 5"/>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Definición del agente personalizado para manejar consultas.</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app.py</a:t>
            </a:r>
            <a:endParaRPr lang="en-US" sz="2187" dirty="0"/>
          </a:p>
        </p:txBody>
      </p:sp>
      <p:sp>
        <p:nvSpPr>
          <p:cNvPr id="10" name="Text 7"/>
          <p:cNvSpPr/>
          <p:nvPr/>
        </p:nvSpPr>
        <p:spPr>
          <a:xfrm>
            <a:off x="9449872"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Interfaz de usuario con Streamlit.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527929"/>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Inicial y Librerías (main.py)</a:t>
            </a:r>
            <a:endParaRPr lang="en-US" sz="4374" dirty="0"/>
          </a:p>
        </p:txBody>
      </p:sp>
      <p:sp>
        <p:nvSpPr>
          <p:cNvPr id="6" name="Shape 2"/>
          <p:cNvSpPr/>
          <p:nvPr/>
        </p:nvSpPr>
        <p:spPr>
          <a:xfrm>
            <a:off x="4490799"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666417" y="3465195"/>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Importación de librerías esenciales</a:t>
            </a:r>
            <a:endParaRPr lang="en-US" sz="2187" dirty="0"/>
          </a:p>
        </p:txBody>
      </p:sp>
      <p:sp>
        <p:nvSpPr>
          <p:cNvPr id="9" name="Text 5"/>
          <p:cNvSpPr/>
          <p:nvPr/>
        </p:nvSpPr>
        <p:spPr>
          <a:xfrm>
            <a:off x="5212913" y="4327446"/>
            <a:ext cx="3820001"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importan las librerías necesarias para el funcionamiento del sistema.</a:t>
            </a:r>
            <a:endParaRPr lang="en-US" sz="1750" dirty="0"/>
          </a:p>
        </p:txBody>
      </p:sp>
      <p:sp>
        <p:nvSpPr>
          <p:cNvPr id="10" name="Shape 6"/>
          <p:cNvSpPr/>
          <p:nvPr/>
        </p:nvSpPr>
        <p:spPr>
          <a:xfrm>
            <a:off x="9255085"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9402366" y="346519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Configuración de variables de entorno y caché</a:t>
            </a:r>
            <a:endParaRPr lang="en-US" sz="2187" dirty="0"/>
          </a:p>
        </p:txBody>
      </p:sp>
      <p:sp>
        <p:nvSpPr>
          <p:cNvPr id="13" name="Text 9"/>
          <p:cNvSpPr/>
          <p:nvPr/>
        </p:nvSpPr>
        <p:spPr>
          <a:xfrm>
            <a:off x="9977199" y="4327446"/>
            <a:ext cx="38200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establecen las variables de entorno y se configura el uso de caché para mejorar la eficiencia.</a:t>
            </a:r>
            <a:endParaRPr lang="en-US" sz="1750" dirty="0"/>
          </a:p>
        </p:txBody>
      </p:sp>
      <p:sp>
        <p:nvSpPr>
          <p:cNvPr id="14" name="Shape 10"/>
          <p:cNvSpPr/>
          <p:nvPr/>
        </p:nvSpPr>
        <p:spPr>
          <a:xfrm>
            <a:off x="4490799" y="5789414"/>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4638080" y="5831086"/>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865733"/>
            <a:ext cx="349543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Inicialización de FastAPI</a:t>
            </a:r>
            <a:endParaRPr lang="en-US" sz="2187" dirty="0"/>
          </a:p>
        </p:txBody>
      </p:sp>
      <p:sp>
        <p:nvSpPr>
          <p:cNvPr id="17" name="Text 13"/>
          <p:cNvSpPr/>
          <p:nvPr/>
        </p:nvSpPr>
        <p:spPr>
          <a:xfrm>
            <a:off x="5212913" y="6346150"/>
            <a:ext cx="8584287"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inicializa FastAPI para crear la API del servicio.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2213848"/>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del Modelo y Embeddings (main.py)</a:t>
            </a:r>
            <a:endParaRPr lang="en-US" sz="4374" dirty="0"/>
          </a:p>
        </p:txBody>
      </p:sp>
      <p:pic>
        <p:nvPicPr>
          <p:cNvPr id="5" name="Image 1" descr="preencoded.png"/>
          <p:cNvPicPr>
            <a:picLocks noChangeAspect="1"/>
          </p:cNvPicPr>
          <p:nvPr/>
        </p:nvPicPr>
        <p:blipFill>
          <a:blip r:embed="rId4"/>
          <a:stretch>
            <a:fillRect/>
          </a:stretch>
        </p:blipFill>
        <p:spPr>
          <a:xfrm>
            <a:off x="2037993" y="4046934"/>
            <a:ext cx="555427" cy="555427"/>
          </a:xfrm>
          <a:prstGeom prst="rect">
            <a:avLst/>
          </a:prstGeom>
        </p:spPr>
      </p:pic>
      <p:sp>
        <p:nvSpPr>
          <p:cNvPr id="6" name="Text 2"/>
          <p:cNvSpPr/>
          <p:nvPr/>
        </p:nvSpPr>
        <p:spPr>
          <a:xfrm>
            <a:off x="2037993" y="4824532"/>
            <a:ext cx="295120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de la clave API</a:t>
            </a:r>
            <a:endParaRPr lang="en-US" sz="2187" dirty="0"/>
          </a:p>
        </p:txBody>
      </p:sp>
      <p:sp>
        <p:nvSpPr>
          <p:cNvPr id="7" name="Text 3"/>
          <p:cNvSpPr/>
          <p:nvPr/>
        </p:nvSpPr>
        <p:spPr>
          <a:xfrm>
            <a:off x="2037993" y="5304949"/>
            <a:ext cx="5110520"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 la clave API necesaria para el modelo de lenguaje ChatGroq.</a:t>
            </a:r>
            <a:endParaRPr lang="en-US" sz="1750" dirty="0"/>
          </a:p>
        </p:txBody>
      </p:sp>
      <p:pic>
        <p:nvPicPr>
          <p:cNvPr id="8" name="Image 2" descr="preencoded.png"/>
          <p:cNvPicPr>
            <a:picLocks noChangeAspect="1"/>
          </p:cNvPicPr>
          <p:nvPr/>
        </p:nvPicPr>
        <p:blipFill>
          <a:blip r:embed="rId5"/>
          <a:stretch>
            <a:fillRect/>
          </a:stretch>
        </p:blipFill>
        <p:spPr>
          <a:xfrm>
            <a:off x="7481768" y="4046934"/>
            <a:ext cx="555427" cy="555427"/>
          </a:xfrm>
          <a:prstGeom prst="rect">
            <a:avLst/>
          </a:prstGeom>
        </p:spPr>
      </p:pic>
      <p:sp>
        <p:nvSpPr>
          <p:cNvPr id="9" name="Text 4"/>
          <p:cNvSpPr/>
          <p:nvPr/>
        </p:nvSpPr>
        <p:spPr>
          <a:xfrm>
            <a:off x="7481768" y="4824532"/>
            <a:ext cx="3981093"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embeddings</a:t>
            </a:r>
            <a:endParaRPr lang="en-US" sz="2187" dirty="0"/>
          </a:p>
        </p:txBody>
      </p:sp>
      <p:sp>
        <p:nvSpPr>
          <p:cNvPr id="10" name="Text 5"/>
          <p:cNvSpPr/>
          <p:nvPr/>
        </p:nvSpPr>
        <p:spPr>
          <a:xfrm>
            <a:off x="7481768" y="5304949"/>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construye un índice vectorial usando FAISS para los embeddings del modelo.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Funciones Clave y Endpoints (main.py)</a:t>
            </a:r>
            <a:endParaRPr lang="en-US" sz="4374" dirty="0"/>
          </a:p>
        </p:txBody>
      </p:sp>
      <p:sp>
        <p:nvSpPr>
          <p:cNvPr id="6" name="Shape 2"/>
          <p:cNvSpPr/>
          <p:nvPr/>
        </p:nvSpPr>
        <p:spPr>
          <a:xfrm>
            <a:off x="4801910" y="2655689"/>
            <a:ext cx="44410" cy="4640223"/>
          </a:xfrm>
          <a:prstGeom prst="roundRect">
            <a:avLst>
              <a:gd name="adj" fmla="val 225151"/>
            </a:avLst>
          </a:prstGeom>
          <a:solidFill>
            <a:srgbClr val="DDD3BA"/>
          </a:solidFill>
          <a:ln/>
        </p:spPr>
        <p:txBody>
          <a:bodyPr/>
          <a:lstStyle/>
          <a:p>
            <a:endParaRPr lang="es-ES"/>
          </a:p>
        </p:txBody>
      </p:sp>
      <p:sp>
        <p:nvSpPr>
          <p:cNvPr id="7" name="Shape 3"/>
          <p:cNvSpPr/>
          <p:nvPr/>
        </p:nvSpPr>
        <p:spPr>
          <a:xfrm>
            <a:off x="5074027" y="3056989"/>
            <a:ext cx="777597" cy="44410"/>
          </a:xfrm>
          <a:prstGeom prst="roundRect">
            <a:avLst>
              <a:gd name="adj" fmla="val 225151"/>
            </a:avLst>
          </a:prstGeom>
          <a:solidFill>
            <a:srgbClr val="DDD3BA"/>
          </a:solidFill>
          <a:ln/>
        </p:spPr>
        <p:txBody>
          <a:bodyPr/>
          <a:lstStyle/>
          <a:p>
            <a:endParaRPr lang="es-ES"/>
          </a:p>
        </p:txBody>
      </p:sp>
      <p:sp>
        <p:nvSpPr>
          <p:cNvPr id="8" name="Shape 4"/>
          <p:cNvSpPr/>
          <p:nvPr/>
        </p:nvSpPr>
        <p:spPr>
          <a:xfrm>
            <a:off x="4574084" y="282928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49701" y="2870954"/>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87786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Endpoint /ask</a:t>
            </a:r>
            <a:endParaRPr lang="en-US" sz="2187"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el endpoint /ask para manejar las preguntas de los usuarios.</a:t>
            </a:r>
            <a:endParaRPr lang="en-US" sz="1750" dirty="0"/>
          </a:p>
        </p:txBody>
      </p:sp>
      <p:sp>
        <p:nvSpPr>
          <p:cNvPr id="12" name="Shape 8"/>
          <p:cNvSpPr/>
          <p:nvPr/>
        </p:nvSpPr>
        <p:spPr>
          <a:xfrm>
            <a:off x="5074027" y="4559320"/>
            <a:ext cx="777597" cy="44410"/>
          </a:xfrm>
          <a:prstGeom prst="roundRect">
            <a:avLst>
              <a:gd name="adj" fmla="val 225151"/>
            </a:avLst>
          </a:prstGeom>
          <a:solidFill>
            <a:srgbClr val="DDD3BA"/>
          </a:solidFill>
          <a:ln/>
        </p:spPr>
        <p:txBody>
          <a:bodyPr/>
          <a:lstStyle/>
          <a:p>
            <a:endParaRPr lang="es-ES"/>
          </a:p>
        </p:txBody>
      </p:sp>
      <p:sp>
        <p:nvSpPr>
          <p:cNvPr id="13" name="Shape 9"/>
          <p:cNvSpPr/>
          <p:nvPr/>
        </p:nvSpPr>
        <p:spPr>
          <a:xfrm>
            <a:off x="4574084" y="433161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721364" y="437328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38019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Uso de caché</a:t>
            </a:r>
            <a:endParaRPr lang="en-US" sz="2187" dirty="0"/>
          </a:p>
        </p:txBody>
      </p:sp>
      <p:sp>
        <p:nvSpPr>
          <p:cNvPr id="16" name="Text 12"/>
          <p:cNvSpPr/>
          <p:nvPr/>
        </p:nvSpPr>
        <p:spPr>
          <a:xfrm>
            <a:off x="6046113" y="4860608"/>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utiliza caché para almacenar las respuestas y mejorar la eficiencia.</a:t>
            </a:r>
            <a:endParaRPr lang="en-US" sz="1750" dirty="0"/>
          </a:p>
        </p:txBody>
      </p:sp>
      <p:sp>
        <p:nvSpPr>
          <p:cNvPr id="17" name="Shape 13"/>
          <p:cNvSpPr/>
          <p:nvPr/>
        </p:nvSpPr>
        <p:spPr>
          <a:xfrm>
            <a:off x="5074027" y="6061650"/>
            <a:ext cx="777597" cy="44410"/>
          </a:xfrm>
          <a:prstGeom prst="roundRect">
            <a:avLst>
              <a:gd name="adj" fmla="val 225151"/>
            </a:avLst>
          </a:prstGeom>
          <a:solidFill>
            <a:srgbClr val="DDD3BA"/>
          </a:solidFill>
          <a:ln/>
        </p:spPr>
        <p:txBody>
          <a:bodyPr/>
          <a:lstStyle/>
          <a:p>
            <a:endParaRPr lang="es-ES"/>
          </a:p>
        </p:txBody>
      </p:sp>
      <p:sp>
        <p:nvSpPr>
          <p:cNvPr id="18" name="Shape 14"/>
          <p:cNvSpPr/>
          <p:nvPr/>
        </p:nvSpPr>
        <p:spPr>
          <a:xfrm>
            <a:off x="4574084" y="583394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721364" y="587561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82521"/>
            <a:ext cx="553366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y procesamiento de documentos</a:t>
            </a:r>
            <a:endParaRPr lang="en-US" sz="2187" dirty="0"/>
          </a:p>
        </p:txBody>
      </p:sp>
      <p:sp>
        <p:nvSpPr>
          <p:cNvPr id="21" name="Text 17"/>
          <p:cNvSpPr/>
          <p:nvPr/>
        </p:nvSpPr>
        <p:spPr>
          <a:xfrm>
            <a:off x="6046113" y="6362938"/>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cargan y procesan documentos desde diversas fuentes para alimentar el sistema.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725811"/>
            <a:ext cx="9306401"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Definición del Agente Personalizado (custom_agent.py)</a:t>
            </a:r>
            <a:endParaRPr lang="en-US" sz="4374" dirty="0"/>
          </a:p>
        </p:txBody>
      </p:sp>
      <p:sp>
        <p:nvSpPr>
          <p:cNvPr id="6" name="Shape 2"/>
          <p:cNvSpPr/>
          <p:nvPr/>
        </p:nvSpPr>
        <p:spPr>
          <a:xfrm>
            <a:off x="4490799"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720590" y="4371975"/>
            <a:ext cx="278546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Clase CustomAgent</a:t>
            </a:r>
            <a:endParaRPr lang="en-US" sz="2187" dirty="0"/>
          </a:p>
        </p:txBody>
      </p:sp>
      <p:sp>
        <p:nvSpPr>
          <p:cNvPr id="8" name="Text 4"/>
          <p:cNvSpPr/>
          <p:nvPr/>
        </p:nvSpPr>
        <p:spPr>
          <a:xfrm>
            <a:off x="4720590" y="4852392"/>
            <a:ext cx="4082534"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CustomAgent que hereda de LLMSingleActionAgent.</a:t>
            </a:r>
            <a:endParaRPr lang="en-US" sz="1750" dirty="0"/>
          </a:p>
        </p:txBody>
      </p:sp>
      <p:sp>
        <p:nvSpPr>
          <p:cNvPr id="9" name="Shape 5"/>
          <p:cNvSpPr/>
          <p:nvPr/>
        </p:nvSpPr>
        <p:spPr>
          <a:xfrm>
            <a:off x="9255085"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9484876" y="4371975"/>
            <a:ext cx="384167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Métodos input_keys y plan</a:t>
            </a:r>
            <a:endParaRPr lang="en-US" sz="2187" dirty="0"/>
          </a:p>
        </p:txBody>
      </p:sp>
      <p:sp>
        <p:nvSpPr>
          <p:cNvPr id="11" name="Text 7"/>
          <p:cNvSpPr/>
          <p:nvPr/>
        </p:nvSpPr>
        <p:spPr>
          <a:xfrm>
            <a:off x="9484876" y="4852392"/>
            <a:ext cx="4082534"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implementan los métodos input_keys y plan para planificar acciones basadas en pasos intermedios.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76256"/>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Parser de Salida Personalizado (custom_agent.py)</a:t>
            </a:r>
            <a:endParaRPr lang="en-US" sz="4374" dirty="0"/>
          </a:p>
        </p:txBody>
      </p:sp>
      <p:pic>
        <p:nvPicPr>
          <p:cNvPr id="6" name="Image 2" descr="preencoded.png"/>
          <p:cNvPicPr>
            <a:picLocks noChangeAspect="1"/>
          </p:cNvPicPr>
          <p:nvPr/>
        </p:nvPicPr>
        <p:blipFill>
          <a:blip r:embed="rId5"/>
          <a:stretch>
            <a:fillRect/>
          </a:stretch>
        </p:blipFill>
        <p:spPr>
          <a:xfrm>
            <a:off x="833199" y="3198257"/>
            <a:ext cx="1110972" cy="1777484"/>
          </a:xfrm>
          <a:prstGeom prst="rect">
            <a:avLst/>
          </a:prstGeom>
        </p:spPr>
      </p:pic>
      <p:sp>
        <p:nvSpPr>
          <p:cNvPr id="7" name="Text 2"/>
          <p:cNvSpPr/>
          <p:nvPr/>
        </p:nvSpPr>
        <p:spPr>
          <a:xfrm>
            <a:off x="2277428" y="3420428"/>
            <a:ext cx="304038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CustomOutputParser</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CustomOutputParser que analiza la salida del modelo de lenguaje.</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341602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Decidir siguiente acción</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implementan métodos para decidir si la respuesta es final o si se necesitan más acciones.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706874"/>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Creación del Agente y Ejecutor (custom_agent.py)</a:t>
            </a:r>
            <a:endParaRPr lang="en-US" sz="4374" dirty="0"/>
          </a:p>
        </p:txBody>
      </p:sp>
      <p:pic>
        <p:nvPicPr>
          <p:cNvPr id="5" name="Image 1" descr="preencoded.png"/>
          <p:cNvPicPr>
            <a:picLocks noChangeAspect="1"/>
          </p:cNvPicPr>
          <p:nvPr/>
        </p:nvPicPr>
        <p:blipFill>
          <a:blip r:embed="rId4"/>
          <a:stretch>
            <a:fillRect/>
          </a:stretch>
        </p:blipFill>
        <p:spPr>
          <a:xfrm>
            <a:off x="2037993" y="2539960"/>
            <a:ext cx="5110520" cy="3158490"/>
          </a:xfrm>
          <a:prstGeom prst="rect">
            <a:avLst/>
          </a:prstGeom>
        </p:spPr>
      </p:pic>
      <p:sp>
        <p:nvSpPr>
          <p:cNvPr id="6" name="Text 2"/>
          <p:cNvSpPr/>
          <p:nvPr/>
        </p:nvSpPr>
        <p:spPr>
          <a:xfrm>
            <a:off x="2037993" y="5976104"/>
            <a:ext cx="3960495"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create_custom_tools_agent</a:t>
            </a:r>
            <a:endParaRPr lang="en-US" sz="2187" dirty="0"/>
          </a:p>
        </p:txBody>
      </p:sp>
      <p:sp>
        <p:nvSpPr>
          <p:cNvPr id="7" name="Text 3"/>
          <p:cNvSpPr/>
          <p:nvPr/>
        </p:nvSpPr>
        <p:spPr>
          <a:xfrm>
            <a:off x="2037993" y="6456521"/>
            <a:ext cx="5110520" cy="1066205"/>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función para configurar el agente personalizado, integrando el modelo de lenguaje con herramientas externas.</a:t>
            </a:r>
            <a:endParaRPr lang="en-US" sz="1750" dirty="0"/>
          </a:p>
        </p:txBody>
      </p:sp>
      <p:pic>
        <p:nvPicPr>
          <p:cNvPr id="8" name="Image 2" descr="preencoded.png"/>
          <p:cNvPicPr>
            <a:picLocks noChangeAspect="1"/>
          </p:cNvPicPr>
          <p:nvPr/>
        </p:nvPicPr>
        <p:blipFill>
          <a:blip r:embed="rId5"/>
          <a:stretch>
            <a:fillRect/>
          </a:stretch>
        </p:blipFill>
        <p:spPr>
          <a:xfrm>
            <a:off x="7481768" y="2539960"/>
            <a:ext cx="5110639" cy="3158609"/>
          </a:xfrm>
          <a:prstGeom prst="rect">
            <a:avLst/>
          </a:prstGeom>
        </p:spPr>
      </p:pic>
      <p:sp>
        <p:nvSpPr>
          <p:cNvPr id="9" name="Text 4"/>
          <p:cNvSpPr/>
          <p:nvPr/>
        </p:nvSpPr>
        <p:spPr>
          <a:xfrm>
            <a:off x="7481768" y="5976223"/>
            <a:ext cx="344709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prompts</a:t>
            </a:r>
            <a:endParaRPr lang="en-US" sz="2187" dirty="0"/>
          </a:p>
        </p:txBody>
      </p:sp>
      <p:sp>
        <p:nvSpPr>
          <p:cNvPr id="10" name="Text 5"/>
          <p:cNvSpPr/>
          <p:nvPr/>
        </p:nvSpPr>
        <p:spPr>
          <a:xfrm>
            <a:off x="7481768" y="6456640"/>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preparan los prompts y se configura el ejecutor para el agente personalizado.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562</Words>
  <Application>Microsoft Office PowerPoint</Application>
  <PresentationFormat>Personalizado</PresentationFormat>
  <Paragraphs>72</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Aptos</vt:lpstr>
      <vt:lpstr>Arial</vt:lpstr>
      <vt:lpstr>DM Sans</vt:lpstr>
      <vt:lpstr>Libre Baskerville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MAXIMILIANO HERNANDEZ SAHUQUILLO</cp:lastModifiedBy>
  <cp:revision>4</cp:revision>
  <dcterms:created xsi:type="dcterms:W3CDTF">2024-05-27T11:03:31Z</dcterms:created>
  <dcterms:modified xsi:type="dcterms:W3CDTF">2024-05-27T12:01:10Z</dcterms:modified>
</cp:coreProperties>
</file>